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879053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操作流程：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登录搜索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选择商品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确定下单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下单成功</a:t>
            </a:r>
            <a:endParaRPr lang="zh-CN" altLang="en-US" sz="28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29208" y="1138734"/>
            <a:ext cx="34667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一、登录</a:t>
            </a:r>
            <a:r>
              <a:rPr lang="zh-CN" altLang="en-US" sz="3600" b="1" dirty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搜索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52483" cy="2448272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808289" y="5364088"/>
            <a:ext cx="7128792" cy="102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dirty="0" smtClean="0"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1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</a:rPr>
              <a:t>   搜索货物： （</a:t>
            </a:r>
            <a:r>
              <a:rPr lang="en-US" altLang="zh-CN" sz="18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</a:rPr>
              <a:t>）搜到所需货物，点击进入货物商品详情页面；</a:t>
            </a:r>
            <a:endParaRPr lang="en-US" altLang="zh-CN" sz="1800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1800" dirty="0" smtClean="0">
                <a:latin typeface="华文楷体" pitchFamily="2" charset="-122"/>
                <a:ea typeface="华文楷体" pitchFamily="2" charset="-122"/>
              </a:rPr>
              <a:t>                           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8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</a:rPr>
              <a:t>）如未上架</a:t>
            </a:r>
            <a:r>
              <a:rPr lang="en-US" altLang="zh-CN" sz="1800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点击                           打印。</a:t>
            </a:r>
            <a:endParaRPr lang="zh-CN" altLang="en-US" sz="1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788024" y="5877272"/>
            <a:ext cx="136972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solidFill>
                  <a:srgbClr val="3C5AEE"/>
                </a:solidFill>
                <a:latin typeface="华文楷体" pitchFamily="2" charset="-122"/>
                <a:ea typeface="华文楷体" pitchFamily="2" charset="-122"/>
              </a:rPr>
              <a:t>搜索结果打印</a:t>
            </a:r>
            <a:endParaRPr lang="zh-CN" altLang="en-US" sz="1400" b="1" dirty="0">
              <a:solidFill>
                <a:srgbClr val="3C5AEE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7331" y="4653136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输入账户、密码，点击登录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4048" y="465313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2.  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进入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电子卖场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“网上超市”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12004" y="2132856"/>
            <a:ext cx="4352484" cy="2448272"/>
            <a:chOff x="4612004" y="2132856"/>
            <a:chExt cx="4352484" cy="244827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004" y="2132856"/>
              <a:ext cx="4352484" cy="2448272"/>
            </a:xfrm>
            <a:prstGeom prst="rect">
              <a:avLst/>
            </a:prstGeom>
          </p:spPr>
        </p:pic>
        <p:sp>
          <p:nvSpPr>
            <p:cNvPr id="13" name="标题 1"/>
            <p:cNvSpPr txBox="1">
              <a:spLocks/>
            </p:cNvSpPr>
            <p:nvPr/>
          </p:nvSpPr>
          <p:spPr>
            <a:xfrm>
              <a:off x="5816137" y="3356992"/>
              <a:ext cx="1148647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b="1" dirty="0" smtClean="0">
                  <a:solidFill>
                    <a:srgbClr val="3C5AEE"/>
                  </a:solidFill>
                  <a:latin typeface="华文楷体" pitchFamily="2" charset="-122"/>
                  <a:ea typeface="华文楷体" pitchFamily="2" charset="-122"/>
                </a:rPr>
                <a:t>网上超市</a:t>
              </a:r>
              <a:endParaRPr lang="zh-CN" altLang="en-US" sz="1600" b="1" dirty="0">
                <a:solidFill>
                  <a:srgbClr val="3C5AEE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 flipV="1">
              <a:off x="5890296" y="2996952"/>
              <a:ext cx="124014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标题 1"/>
            <p:cNvSpPr txBox="1">
              <a:spLocks/>
            </p:cNvSpPr>
            <p:nvPr/>
          </p:nvSpPr>
          <p:spPr>
            <a:xfrm>
              <a:off x="7594766" y="2726358"/>
              <a:ext cx="1369722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rgbClr val="3C5AEE"/>
                  </a:solidFill>
                  <a:latin typeface="华文楷体" pitchFamily="2" charset="-122"/>
                  <a:ea typeface="华文楷体" pitchFamily="2" charset="-122"/>
                </a:rPr>
                <a:t>搜索结果打印</a:t>
              </a:r>
              <a:endParaRPr lang="zh-CN" altLang="en-US" sz="1400" b="1" dirty="0">
                <a:solidFill>
                  <a:srgbClr val="3C5AEE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724128" y="2764786"/>
              <a:ext cx="341609" cy="2496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标题 1"/>
            <p:cNvSpPr txBox="1">
              <a:spLocks/>
            </p:cNvSpPr>
            <p:nvPr/>
          </p:nvSpPr>
          <p:spPr>
            <a:xfrm>
              <a:off x="6964785" y="2492896"/>
              <a:ext cx="576064" cy="288032"/>
            </a:xfrm>
            <a:prstGeom prst="rect">
              <a:avLst/>
            </a:prstGeom>
            <a:solidFill>
              <a:srgbClr val="3C5AEE"/>
            </a:solidFill>
            <a:ln w="19050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</a:rPr>
                <a:t>搜索</a:t>
              </a:r>
              <a:endParaRPr lang="zh-CN" altLang="en-US" sz="1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5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611" y="188640"/>
            <a:ext cx="3466728" cy="72008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二、选择商品</a:t>
            </a:r>
            <a:endParaRPr lang="zh-CN" altLang="en-US" sz="3600" b="1" dirty="0">
              <a:solidFill>
                <a:srgbClr val="C0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8064897" cy="4536504"/>
          </a:xfr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67544" y="5526360"/>
            <a:ext cx="8352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1.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下单前建议先和</a:t>
            </a:r>
            <a:r>
              <a:rPr lang="zh-CN" altLang="en-US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供货商通电话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：比如砍价、送货方式、售后服务等进行充分的沟通；</a:t>
            </a:r>
            <a:endParaRPr lang="en-US" altLang="zh-CN" sz="1600" dirty="0" smtClean="0">
              <a:latin typeface="华文楷体" pitchFamily="2" charset="-122"/>
              <a:ea typeface="华文楷体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2.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选购</a:t>
            </a:r>
            <a:r>
              <a:rPr lang="zh-CN" altLang="en-US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一件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货物：点击                       ，如“此商品不允许在您的行政区划销售”，换供货商；</a:t>
            </a:r>
            <a:endParaRPr lang="en-US" altLang="zh-CN" sz="1600" dirty="0" smtClean="0">
              <a:latin typeface="华文楷体" pitchFamily="2" charset="-122"/>
              <a:ea typeface="华文楷体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3.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选购</a:t>
            </a:r>
            <a:r>
              <a:rPr lang="zh-CN" altLang="en-US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多件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货物：点击                       ，选货完毕后，进入购物车下单。</a:t>
            </a:r>
            <a:endParaRPr lang="zh-CN" altLang="en-US" sz="16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735406" y="5949280"/>
            <a:ext cx="972108" cy="288032"/>
          </a:xfrm>
          <a:prstGeom prst="rect">
            <a:avLst/>
          </a:prstGeom>
          <a:solidFill>
            <a:srgbClr val="3C5AEE"/>
          </a:solidFill>
          <a:ln w="19050">
            <a:solidFill>
              <a:srgbClr val="3C5AE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立即下单</a:t>
            </a:r>
            <a:endParaRPr lang="zh-CN" altLang="en-US" sz="1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2735406" y="6309320"/>
            <a:ext cx="972108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3C5AE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100" b="1" dirty="0" smtClean="0">
                <a:solidFill>
                  <a:srgbClr val="3C5AEE"/>
                </a:solidFill>
                <a:latin typeface="华文楷体" pitchFamily="2" charset="-122"/>
                <a:ea typeface="华文楷体" pitchFamily="2" charset="-122"/>
              </a:rPr>
              <a:t>加入购物车</a:t>
            </a:r>
            <a:endParaRPr lang="zh-CN" altLang="en-US" sz="1100" b="1" dirty="0">
              <a:solidFill>
                <a:srgbClr val="3C5AEE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93758" y="2096852"/>
            <a:ext cx="3474386" cy="2988332"/>
            <a:chOff x="2393758" y="2096852"/>
            <a:chExt cx="3474386" cy="2988332"/>
          </a:xfrm>
        </p:grpSpPr>
        <p:sp>
          <p:nvSpPr>
            <p:cNvPr id="8" name="标题 1"/>
            <p:cNvSpPr txBox="1">
              <a:spLocks/>
            </p:cNvSpPr>
            <p:nvPr/>
          </p:nvSpPr>
          <p:spPr>
            <a:xfrm>
              <a:off x="4373978" y="2096852"/>
              <a:ext cx="1368152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600" b="1" dirty="0" smtClean="0">
                  <a:solidFill>
                    <a:srgbClr val="3C5AEE"/>
                  </a:solidFill>
                  <a:latin typeface="华文楷体" pitchFamily="2" charset="-122"/>
                  <a:ea typeface="华文楷体" pitchFamily="2" charset="-122"/>
                </a:rPr>
                <a:t>供货商电话</a:t>
              </a:r>
              <a:endParaRPr lang="zh-CN" altLang="en-US" sz="1600" b="1" dirty="0">
                <a:solidFill>
                  <a:srgbClr val="3C5AEE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9" name="标题 1"/>
            <p:cNvSpPr txBox="1">
              <a:spLocks/>
            </p:cNvSpPr>
            <p:nvPr/>
          </p:nvSpPr>
          <p:spPr>
            <a:xfrm>
              <a:off x="3887924" y="4797152"/>
              <a:ext cx="972108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100" b="1" dirty="0" smtClean="0">
                  <a:solidFill>
                    <a:srgbClr val="3C5AEE"/>
                  </a:solidFill>
                  <a:latin typeface="华文楷体" pitchFamily="2" charset="-122"/>
                  <a:ea typeface="华文楷体" pitchFamily="2" charset="-122"/>
                </a:rPr>
                <a:t>加入购物车</a:t>
              </a:r>
              <a:endParaRPr lang="zh-CN" altLang="en-US" sz="1100" b="1" dirty="0">
                <a:solidFill>
                  <a:srgbClr val="3C5AEE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0" name="标题 1"/>
            <p:cNvSpPr txBox="1">
              <a:spLocks/>
            </p:cNvSpPr>
            <p:nvPr/>
          </p:nvSpPr>
          <p:spPr>
            <a:xfrm>
              <a:off x="4896036" y="4797152"/>
              <a:ext cx="972108" cy="288032"/>
            </a:xfrm>
            <a:prstGeom prst="rect">
              <a:avLst/>
            </a:prstGeom>
            <a:solidFill>
              <a:srgbClr val="3C5AEE"/>
            </a:solidFill>
            <a:ln w="19050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200" b="1" dirty="0" smtClean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</a:rPr>
                <a:t>立即下单</a:t>
              </a:r>
              <a:endParaRPr lang="zh-CN" altLang="en-US" sz="12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>
              <a:off x="3419872" y="2348880"/>
              <a:ext cx="86409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2393758" y="2204864"/>
              <a:ext cx="954106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85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44624"/>
            <a:ext cx="34667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三、</a:t>
            </a:r>
            <a:r>
              <a:rPr lang="zh-CN" altLang="en-US" sz="3600" b="1" dirty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确定下单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67544" y="5157192"/>
            <a:ext cx="84249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1. 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收货地址：添加收货地址</a:t>
            </a: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保存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</a:t>
            </a:r>
            <a:r>
              <a:rPr lang="zh-CN" altLang="en-US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选择打钩</a:t>
            </a:r>
            <a:r>
              <a:rPr lang="en-US" altLang="zh-CN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【</a:t>
            </a:r>
            <a:r>
              <a:rPr lang="zh-CN" altLang="en-US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务必写清楚收货人姓名</a:t>
            </a:r>
            <a:r>
              <a:rPr lang="en-US" altLang="zh-CN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+</a:t>
            </a:r>
            <a:r>
              <a:rPr lang="zh-CN" altLang="en-US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地址</a:t>
            </a:r>
            <a:r>
              <a:rPr lang="en-US" altLang="zh-CN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+</a:t>
            </a:r>
            <a:r>
              <a:rPr lang="zh-CN" altLang="en-US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手机号</a:t>
            </a:r>
            <a:r>
              <a:rPr lang="en-US" altLang="zh-CN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】</a:t>
            </a:r>
          </a:p>
          <a:p>
            <a:pPr algn="l"/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2. 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发票：（</a:t>
            </a: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）如选“货票同行”：添加发票</a:t>
            </a: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保存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</a:t>
            </a:r>
            <a:r>
              <a:rPr lang="zh-CN" altLang="en-US" sz="16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选择打</a:t>
            </a:r>
            <a:r>
              <a:rPr lang="zh-CN" altLang="en-US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钩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，发票和货物一起寄过来</a:t>
            </a:r>
            <a:endParaRPr lang="en-US" altLang="zh-CN" sz="1600" dirty="0" smtClean="0"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  <a:p>
            <a:pPr algn="l"/>
            <a:r>
              <a:rPr lang="en-US" altLang="zh-CN" sz="1600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</a:t>
            </a: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              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如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选“集中开票”：结算时通知供应商一次性开发票送过来</a:t>
            </a:r>
            <a:endParaRPr lang="en-US" altLang="zh-CN" sz="1600" dirty="0"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  <a:p>
            <a:pPr algn="l"/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3. 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网超合同：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 （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货物金额</a:t>
            </a:r>
            <a:r>
              <a:rPr lang="en-US" altLang="zh-CN" sz="1600" b="1" dirty="0" smtClean="0">
                <a:solidFill>
                  <a:srgbClr val="C00000"/>
                </a:solidFill>
                <a:latin typeface="+mn-ea"/>
                <a:ea typeface="+mn-ea"/>
              </a:rPr>
              <a:t>≥</a:t>
            </a: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万，选择</a:t>
            </a:r>
            <a:endParaRPr lang="en-US" altLang="zh-CN" sz="1600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                         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货物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金额</a:t>
            </a:r>
            <a:r>
              <a:rPr lang="en-US" altLang="zh-CN" sz="20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&lt;</a:t>
            </a:r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万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选择</a:t>
            </a:r>
            <a:endParaRPr lang="en-US" altLang="zh-CN" sz="1600" dirty="0" smtClean="0">
              <a:latin typeface="华文楷体" pitchFamily="2" charset="-122"/>
              <a:ea typeface="华文楷体" pitchFamily="2" charset="-122"/>
            </a:endParaRPr>
          </a:p>
          <a:p>
            <a:pPr algn="l"/>
            <a:r>
              <a:rPr lang="en-US" altLang="zh-CN" sz="1600" dirty="0" smtClean="0">
                <a:latin typeface="华文楷体" pitchFamily="2" charset="-122"/>
                <a:ea typeface="华文楷体" pitchFamily="2" charset="-122"/>
              </a:rPr>
              <a:t>4.   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点击                   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，如跳出“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未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</a:rPr>
              <a:t>关联采购计划”，选择</a:t>
            </a:r>
            <a:r>
              <a:rPr lang="zh-CN" altLang="en-US" sz="16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确定</a:t>
            </a:r>
            <a:endParaRPr lang="en-US" altLang="zh-CN" sz="1600" b="1" dirty="0" smtClean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67" y="5908129"/>
            <a:ext cx="790575" cy="2571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66" y="6165304"/>
            <a:ext cx="790575" cy="238125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>
          <a:xfrm>
            <a:off x="1321437" y="6403429"/>
            <a:ext cx="900100" cy="288032"/>
          </a:xfrm>
          <a:prstGeom prst="rect">
            <a:avLst/>
          </a:prstGeom>
          <a:solidFill>
            <a:srgbClr val="3C5AEE"/>
          </a:solidFill>
          <a:ln w="19050">
            <a:solidFill>
              <a:srgbClr val="3C5AE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确定下单</a:t>
            </a:r>
            <a:endParaRPr lang="zh-CN" altLang="en-US" sz="1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0733" y="764704"/>
            <a:ext cx="7857691" cy="4320480"/>
            <a:chOff x="530733" y="764704"/>
            <a:chExt cx="7857691" cy="43204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33" y="764704"/>
              <a:ext cx="7857691" cy="432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标题 1"/>
            <p:cNvSpPr txBox="1">
              <a:spLocks/>
            </p:cNvSpPr>
            <p:nvPr/>
          </p:nvSpPr>
          <p:spPr>
            <a:xfrm>
              <a:off x="971600" y="2132856"/>
              <a:ext cx="1061222" cy="47445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收货地址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9" name="标题 1"/>
            <p:cNvSpPr txBox="1">
              <a:spLocks/>
            </p:cNvSpPr>
            <p:nvPr/>
          </p:nvSpPr>
          <p:spPr>
            <a:xfrm>
              <a:off x="6677477" y="4504220"/>
              <a:ext cx="900100" cy="288032"/>
            </a:xfrm>
            <a:prstGeom prst="rect">
              <a:avLst/>
            </a:prstGeom>
            <a:solidFill>
              <a:srgbClr val="3C5AEE"/>
            </a:solidFill>
            <a:ln w="19050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200" b="1" dirty="0" smtClean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</a:rPr>
                <a:t>确定下单</a:t>
              </a:r>
              <a:endParaRPr lang="zh-CN" altLang="en-US" sz="12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633" y="2051845"/>
              <a:ext cx="1904447" cy="79812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370" y="3077179"/>
              <a:ext cx="1882466" cy="94510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553" y="2852936"/>
              <a:ext cx="2619375" cy="2286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4221088"/>
              <a:ext cx="790575" cy="257175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4981955" y="2607307"/>
              <a:ext cx="504056" cy="3599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4981955" y="3789040"/>
              <a:ext cx="504056" cy="3599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6651303" y="4148969"/>
              <a:ext cx="926273" cy="3599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115616" y="2132856"/>
              <a:ext cx="792088" cy="41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115616" y="2758641"/>
              <a:ext cx="792088" cy="41719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01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188640"/>
            <a:ext cx="34667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rgbClr val="C00000"/>
                </a:solidFill>
                <a:latin typeface="华文琥珀" pitchFamily="2" charset="-122"/>
                <a:ea typeface="华文琥珀" pitchFamily="2" charset="-122"/>
              </a:rPr>
              <a:t>四、下单成功</a:t>
            </a:r>
            <a:endParaRPr lang="zh-CN" altLang="en-US" sz="3600" b="1" dirty="0">
              <a:solidFill>
                <a:srgbClr val="C0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4054" y="1196752"/>
            <a:ext cx="8284410" cy="4659981"/>
            <a:chOff x="464054" y="1196752"/>
            <a:chExt cx="8284410" cy="46599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54" y="1196752"/>
              <a:ext cx="8284410" cy="4659981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4067944" y="2852936"/>
              <a:ext cx="1080120" cy="50405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5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298</Words>
  <Application>Microsoft Office PowerPoint</Application>
  <PresentationFormat>全屏显示(4:3)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操作流程：登录搜索 选择商品 确定下单 下单成功</vt:lpstr>
      <vt:lpstr>二、选择商品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杨宇琦</cp:lastModifiedBy>
  <cp:revision>55</cp:revision>
  <dcterms:created xsi:type="dcterms:W3CDTF">2018-05-22T02:01:38Z</dcterms:created>
  <dcterms:modified xsi:type="dcterms:W3CDTF">2018-05-29T03:01:40Z</dcterms:modified>
</cp:coreProperties>
</file>